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8" r:id="rId10"/>
    <p:sldId id="266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8AEA-12D8-49D0-9021-F328F39D23ED}" type="datetimeFigureOut">
              <a:rPr lang="sr-Latn-CS" smtClean="0"/>
              <a:pPr/>
              <a:t>13.3.2016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5AA5-F88F-455A-A682-ACB486D0F22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8AEA-12D8-49D0-9021-F328F39D23ED}" type="datetimeFigureOut">
              <a:rPr lang="sr-Latn-CS" smtClean="0"/>
              <a:pPr/>
              <a:t>13.3.2016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5AA5-F88F-455A-A682-ACB486D0F22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8AEA-12D8-49D0-9021-F328F39D23ED}" type="datetimeFigureOut">
              <a:rPr lang="sr-Latn-CS" smtClean="0"/>
              <a:pPr/>
              <a:t>13.3.2016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5AA5-F88F-455A-A682-ACB486D0F22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8AEA-12D8-49D0-9021-F328F39D23ED}" type="datetimeFigureOut">
              <a:rPr lang="sr-Latn-CS" smtClean="0"/>
              <a:pPr/>
              <a:t>13.3.2016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5AA5-F88F-455A-A682-ACB486D0F22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8AEA-12D8-49D0-9021-F328F39D23ED}" type="datetimeFigureOut">
              <a:rPr lang="sr-Latn-CS" smtClean="0"/>
              <a:pPr/>
              <a:t>13.3.2016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5AA5-F88F-455A-A682-ACB486D0F22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8AEA-12D8-49D0-9021-F328F39D23ED}" type="datetimeFigureOut">
              <a:rPr lang="sr-Latn-CS" smtClean="0"/>
              <a:pPr/>
              <a:t>13.3.2016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5AA5-F88F-455A-A682-ACB486D0F22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8AEA-12D8-49D0-9021-F328F39D23ED}" type="datetimeFigureOut">
              <a:rPr lang="sr-Latn-CS" smtClean="0"/>
              <a:pPr/>
              <a:t>13.3.2016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5AA5-F88F-455A-A682-ACB486D0F22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8AEA-12D8-49D0-9021-F328F39D23ED}" type="datetimeFigureOut">
              <a:rPr lang="sr-Latn-CS" smtClean="0"/>
              <a:pPr/>
              <a:t>13.3.2016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5AA5-F88F-455A-A682-ACB486D0F22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8AEA-12D8-49D0-9021-F328F39D23ED}" type="datetimeFigureOut">
              <a:rPr lang="sr-Latn-CS" smtClean="0"/>
              <a:pPr/>
              <a:t>13.3.2016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5AA5-F88F-455A-A682-ACB486D0F22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8AEA-12D8-49D0-9021-F328F39D23ED}" type="datetimeFigureOut">
              <a:rPr lang="sr-Latn-CS" smtClean="0"/>
              <a:pPr/>
              <a:t>13.3.2016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5AA5-F88F-455A-A682-ACB486D0F22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5288AEA-12D8-49D0-9021-F328F39D23ED}" type="datetimeFigureOut">
              <a:rPr lang="sr-Latn-CS" smtClean="0"/>
              <a:pPr/>
              <a:t>13.3.2016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D255AA5-F88F-455A-A682-ACB486D0F22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5288AEA-12D8-49D0-9021-F328F39D23ED}" type="datetimeFigureOut">
              <a:rPr lang="sr-Latn-CS" smtClean="0"/>
              <a:pPr/>
              <a:t>13.3.2016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D255AA5-F88F-455A-A682-ACB486D0F22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14348" y="2928934"/>
            <a:ext cx="7772400" cy="1470025"/>
          </a:xfrm>
        </p:spPr>
        <p:txBody>
          <a:bodyPr>
            <a:normAutofit/>
          </a:bodyPr>
          <a:lstStyle/>
          <a:p>
            <a:r>
              <a:rPr lang="hr-HR" sz="8000" dirty="0" smtClean="0">
                <a:solidFill>
                  <a:srgbClr val="FF0000"/>
                </a:solidFill>
                <a:latin typeface="Comic Sans MS" pitchFamily="66" charset="0"/>
              </a:rPr>
              <a:t>DAN BROJA </a:t>
            </a:r>
            <a:r>
              <a:rPr lang="el-GR" sz="8000" dirty="0" smtClean="0">
                <a:solidFill>
                  <a:srgbClr val="FF0000"/>
                </a:solidFill>
              </a:rPr>
              <a:t>π</a:t>
            </a:r>
            <a:endParaRPr lang="hr-HR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U Americi se na dan broja Pi jedu pite jel PIE na eng znaci PITA</a:t>
            </a:r>
            <a:endParaRPr lang="hr-HR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3000372"/>
            <a:ext cx="3215040" cy="3262320"/>
          </a:xfrm>
          <a:prstGeom prst="rect">
            <a:avLst/>
          </a:prstGeom>
        </p:spPr>
      </p:pic>
      <p:pic>
        <p:nvPicPr>
          <p:cNvPr id="5" name="Picture 4" descr="Pi_pi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000348"/>
            <a:ext cx="3864349" cy="38576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Albert  </a:t>
            </a:r>
            <a:r>
              <a:rPr lang="hr-HR" dirty="0" smtClean="0">
                <a:latin typeface="Comic Sans MS" pitchFamily="66" charset="0"/>
              </a:rPr>
              <a:t>Einstein </a:t>
            </a:r>
            <a:endParaRPr lang="hr-HR" dirty="0">
              <a:latin typeface="Comic Sans MS" pitchFamily="66" charset="0"/>
            </a:endParaRPr>
          </a:p>
        </p:txBody>
      </p:sp>
      <p:pic>
        <p:nvPicPr>
          <p:cNvPr id="7" name="Content Placeholder 6" descr="Albert_Einstein_He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0694" y="0"/>
            <a:ext cx="3419738" cy="45593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omic Sans MS" pitchFamily="66" charset="0"/>
              </a:rPr>
              <a:t> Rođen je 14.3.1879. u Württemberg 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omic Sans MS" pitchFamily="66" charset="0"/>
              </a:rPr>
              <a:t>Umro je 18.travnja 1955. u </a:t>
            </a:r>
            <a:r>
              <a:rPr lang="hr-HR" sz="2000" dirty="0" smtClean="0">
                <a:latin typeface="Comic Sans MS" pitchFamily="66" charset="0"/>
              </a:rPr>
              <a:t>New Jersey</a:t>
            </a:r>
            <a:endParaRPr lang="hr-HR" sz="2000" dirty="0">
              <a:latin typeface="Comic Sans MS" pitchFamily="66" charset="0"/>
            </a:endParaRPr>
          </a:p>
        </p:txBody>
      </p:sp>
      <p:pic>
        <p:nvPicPr>
          <p:cNvPr id="8" name="Picture 7" descr="pi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3071810"/>
            <a:ext cx="3094704" cy="350046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Mjenjanje vrijednosti broja </a:t>
            </a:r>
            <a:r>
              <a:rPr lang="el-GR" dirty="0" smtClean="0"/>
              <a:t>π</a:t>
            </a:r>
            <a:r>
              <a:rPr lang="hr-HR" dirty="0" smtClean="0"/>
              <a:t> kroz povijest</a:t>
            </a:r>
            <a:endParaRPr lang="hr-HR" dirty="0"/>
          </a:p>
        </p:txBody>
      </p:sp>
      <p:pic>
        <p:nvPicPr>
          <p:cNvPr id="4" name="Picture 4" descr="capture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8040289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hr-HR" sz="1200" dirty="0" smtClean="0">
              <a:latin typeface="Comic Sans MS" pitchFamily="66" charset="0"/>
            </a:endParaRPr>
          </a:p>
          <a:p>
            <a:pPr algn="ctr">
              <a:buNone/>
            </a:pPr>
            <a:endParaRPr lang="hr-HR" sz="1200" dirty="0" smtClean="0">
              <a:latin typeface="Comic Sans MS" pitchFamily="66" charset="0"/>
            </a:endParaRPr>
          </a:p>
          <a:p>
            <a:pPr algn="ctr">
              <a:buNone/>
            </a:pPr>
            <a:endParaRPr lang="hr-HR" sz="1200" dirty="0" smtClean="0">
              <a:latin typeface="Comic Sans MS" pitchFamily="66" charset="0"/>
            </a:endParaRPr>
          </a:p>
          <a:p>
            <a:pPr algn="ctr">
              <a:buNone/>
            </a:pPr>
            <a:endParaRPr lang="hr-HR" sz="1200" dirty="0" smtClean="0">
              <a:latin typeface="Comic Sans MS" pitchFamily="66" charset="0"/>
            </a:endParaRPr>
          </a:p>
          <a:p>
            <a:pPr algn="ctr">
              <a:buNone/>
            </a:pPr>
            <a:endParaRPr lang="hr-HR" sz="1200" dirty="0" smtClean="0">
              <a:latin typeface="Comic Sans MS" pitchFamily="66" charset="0"/>
            </a:endParaRPr>
          </a:p>
          <a:p>
            <a:pPr algn="ctr">
              <a:buNone/>
            </a:pPr>
            <a:endParaRPr lang="hr-HR" sz="1200" dirty="0" smtClean="0">
              <a:latin typeface="Comic Sans MS" pitchFamily="66" charset="0"/>
            </a:endParaRPr>
          </a:p>
          <a:p>
            <a:pPr algn="ctr">
              <a:buNone/>
            </a:pPr>
            <a:endParaRPr lang="hr-HR" sz="1200" dirty="0" smtClean="0">
              <a:latin typeface="Comic Sans MS" pitchFamily="66" charset="0"/>
            </a:endParaRPr>
          </a:p>
          <a:p>
            <a:pPr algn="ctr">
              <a:buNone/>
            </a:pPr>
            <a:endParaRPr lang="hr-HR" sz="1200" dirty="0" smtClean="0">
              <a:latin typeface="Comic Sans MS" pitchFamily="66" charset="0"/>
            </a:endParaRPr>
          </a:p>
          <a:p>
            <a:pPr algn="ctr">
              <a:buNone/>
            </a:pPr>
            <a:endParaRPr lang="hr-HR" sz="1200" dirty="0" smtClean="0">
              <a:latin typeface="Comic Sans MS" pitchFamily="66" charset="0"/>
            </a:endParaRPr>
          </a:p>
          <a:p>
            <a:pPr algn="ctr">
              <a:buNone/>
            </a:pPr>
            <a:endParaRPr lang="hr-HR" sz="1200" dirty="0" smtClean="0">
              <a:latin typeface="Comic Sans MS" pitchFamily="66" charset="0"/>
            </a:endParaRPr>
          </a:p>
          <a:p>
            <a:pPr algn="ctr">
              <a:buNone/>
            </a:pPr>
            <a:endParaRPr lang="hr-HR" sz="1200" dirty="0" smtClean="0">
              <a:latin typeface="Comic Sans MS" pitchFamily="66" charset="0"/>
            </a:endParaRPr>
          </a:p>
          <a:p>
            <a:pPr algn="ctr">
              <a:buNone/>
            </a:pPr>
            <a:endParaRPr lang="hr-HR" sz="1200" dirty="0" smtClean="0">
              <a:latin typeface="Comic Sans MS" pitchFamily="66" charset="0"/>
            </a:endParaRPr>
          </a:p>
          <a:p>
            <a:pPr algn="ctr">
              <a:buNone/>
            </a:pPr>
            <a:endParaRPr lang="hr-HR" sz="1200" dirty="0" smtClean="0">
              <a:latin typeface="Comic Sans MS" pitchFamily="66" charset="0"/>
            </a:endParaRPr>
          </a:p>
          <a:p>
            <a:pPr algn="r">
              <a:buNone/>
            </a:pPr>
            <a:endParaRPr lang="hr-HR" sz="1200" dirty="0" smtClean="0">
              <a:latin typeface="Comic Sans MS" pitchFamily="66" charset="0"/>
            </a:endParaRPr>
          </a:p>
          <a:p>
            <a:pPr algn="r">
              <a:buNone/>
            </a:pPr>
            <a:r>
              <a:rPr lang="hr-HR" sz="1200" dirty="0" smtClean="0">
                <a:latin typeface="Comic Sans MS" pitchFamily="66" charset="0"/>
              </a:rPr>
              <a:t> </a:t>
            </a:r>
          </a:p>
          <a:p>
            <a:pPr algn="r">
              <a:buNone/>
            </a:pPr>
            <a:endParaRPr lang="hr-HR" sz="1200" dirty="0" smtClean="0">
              <a:latin typeface="Comic Sans MS" pitchFamily="66" charset="0"/>
            </a:endParaRPr>
          </a:p>
          <a:p>
            <a:pPr algn="r">
              <a:buNone/>
            </a:pPr>
            <a:endParaRPr lang="hr-HR" sz="1200" dirty="0" smtClean="0">
              <a:latin typeface="Comic Sans MS" pitchFamily="66" charset="0"/>
            </a:endParaRPr>
          </a:p>
          <a:p>
            <a:pPr algn="r">
              <a:buNone/>
            </a:pPr>
            <a:endParaRPr lang="hr-HR" sz="1200" dirty="0" smtClean="0">
              <a:latin typeface="Comic Sans MS" pitchFamily="66" charset="0"/>
            </a:endParaRPr>
          </a:p>
          <a:p>
            <a:pPr algn="r">
              <a:buNone/>
            </a:pPr>
            <a:endParaRPr lang="hr-HR" sz="1200" dirty="0" smtClean="0">
              <a:latin typeface="Comic Sans MS" pitchFamily="66" charset="0"/>
            </a:endParaRPr>
          </a:p>
          <a:p>
            <a:pPr algn="r">
              <a:buNone/>
            </a:pPr>
            <a:endParaRPr lang="hr-HR" sz="1200" dirty="0" smtClean="0">
              <a:latin typeface="Comic Sans MS" pitchFamily="66" charset="0"/>
            </a:endParaRPr>
          </a:p>
          <a:p>
            <a:pPr algn="r">
              <a:buNone/>
            </a:pPr>
            <a:endParaRPr lang="hr-HR" sz="1200" dirty="0" smtClean="0">
              <a:latin typeface="Comic Sans MS" pitchFamily="66" charset="0"/>
            </a:endParaRPr>
          </a:p>
          <a:p>
            <a:pPr algn="r">
              <a:buNone/>
            </a:pPr>
            <a:endParaRPr lang="hr-HR" sz="1200" dirty="0" smtClean="0">
              <a:latin typeface="Comic Sans MS" pitchFamily="66" charset="0"/>
            </a:endParaRPr>
          </a:p>
          <a:p>
            <a:pPr algn="r">
              <a:buNone/>
            </a:pPr>
            <a:endParaRPr lang="hr-HR" sz="1200" dirty="0" smtClean="0">
              <a:latin typeface="Comic Sans MS" pitchFamily="66" charset="0"/>
            </a:endParaRPr>
          </a:p>
          <a:p>
            <a:pPr algn="r">
              <a:buNone/>
            </a:pPr>
            <a:r>
              <a:rPr lang="hr-HR" sz="1800" dirty="0" smtClean="0">
                <a:latin typeface="Comic Sans MS" pitchFamily="66" charset="0"/>
              </a:rPr>
              <a:t>Napravile: Anamarija Dukmenić i Nedeljka Kojić 8.a</a:t>
            </a:r>
            <a:endParaRPr lang="hr-HR" sz="1800" dirty="0">
              <a:latin typeface="Comic Sans MS" pitchFamily="66" charset="0"/>
            </a:endParaRPr>
          </a:p>
        </p:txBody>
      </p:sp>
      <p:pic>
        <p:nvPicPr>
          <p:cNvPr id="5" name="Picture 4" descr="pi-day-numbers-4-625x47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84" y="1285860"/>
            <a:ext cx="6007546" cy="4575347"/>
          </a:xfrm>
          <a:prstGeom prst="rect">
            <a:avLst/>
          </a:prstGeom>
        </p:spPr>
      </p:pic>
      <p:pic>
        <p:nvPicPr>
          <p:cNvPr id="6" name="Picture 5" descr="150313_SCI_NationalPiDay.jpg.CROP.thumbnail-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500042"/>
            <a:ext cx="3700969" cy="321471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>
                <a:latin typeface="Comic Sans MS" pitchFamily="66" charset="0"/>
              </a:rPr>
              <a:t>Pi ili </a:t>
            </a:r>
            <a:r>
              <a:rPr lang="el-GR" dirty="0" smtClean="0">
                <a:latin typeface="Comic Sans MS" pitchFamily="66" charset="0"/>
              </a:rPr>
              <a:t>π</a:t>
            </a:r>
            <a:r>
              <a:rPr lang="hr-HR" dirty="0" smtClean="0">
                <a:latin typeface="Comic Sans MS" pitchFamily="66" charset="0"/>
              </a:rPr>
              <a:t> je matematička konstanta, danas široko primjenjivana u matematici i fizici. 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>
                <a:latin typeface="Comic Sans MS" pitchFamily="66" charset="0"/>
              </a:rPr>
              <a:t>Numerička vrijednost pi zaokružena na 64 decimalna mjesta je:  </a:t>
            </a:r>
            <a:r>
              <a:rPr lang="hr-HR" b="1" dirty="0" smtClean="0">
                <a:latin typeface="Comic Sans MS" pitchFamily="66" charset="0"/>
              </a:rPr>
              <a:t>π ≈ 3,14159 26535 89793 23846 26433 83279 50288 41971 69399 37510 58209 74944 5923</a:t>
            </a:r>
          </a:p>
          <a:p>
            <a:endParaRPr lang="hr-HR" dirty="0" smtClean="0"/>
          </a:p>
          <a:p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 smtClean="0">
                <a:latin typeface="Comic Sans MS" pitchFamily="66" charset="0"/>
              </a:rPr>
              <a:t>DEFINICIJE</a:t>
            </a:r>
            <a:endParaRPr lang="hr-HR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Broj </a:t>
            </a:r>
            <a:r>
              <a:rPr lang="el-GR" dirty="0" smtClean="0">
                <a:latin typeface="Comic Sans MS" pitchFamily="66" charset="0"/>
              </a:rPr>
              <a:t>π </a:t>
            </a:r>
            <a:r>
              <a:rPr lang="hr-HR" dirty="0" smtClean="0">
                <a:latin typeface="Comic Sans MS" pitchFamily="66" charset="0"/>
              </a:rPr>
              <a:t>se definira kao omjer opsega i promjera kružnice</a:t>
            </a:r>
          </a:p>
          <a:p>
            <a:endParaRPr lang="hr-HR" dirty="0" smtClean="0">
              <a:latin typeface="Comic Sans MS" pitchFamily="66" charset="0"/>
            </a:endParaRPr>
          </a:p>
          <a:p>
            <a:endParaRPr lang="hr-HR" dirty="0">
              <a:latin typeface="Comic Sans MS" pitchFamily="66" charset="0"/>
            </a:endParaRPr>
          </a:p>
        </p:txBody>
      </p:sp>
      <p:pic>
        <p:nvPicPr>
          <p:cNvPr id="4" name="Picture 4" descr="cap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286124"/>
            <a:ext cx="4238214" cy="28575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ap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572264" cy="49291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Pi je također poznat i kao Arhimedova konstanta ili Ludolfov broj. </a:t>
            </a:r>
          </a:p>
          <a:p>
            <a:endParaRPr lang="hr-HR" dirty="0" smtClean="0">
              <a:latin typeface="Comic Sans MS" pitchFamily="66" charset="0"/>
            </a:endParaRPr>
          </a:p>
          <a:p>
            <a:r>
              <a:rPr lang="hr-HR" dirty="0" smtClean="0">
                <a:latin typeface="Comic Sans MS" pitchFamily="66" charset="0"/>
              </a:rPr>
              <a:t>U praksi se bilježi malim grčkim slovom π a u hrvatskom jeziku je pravilno pisati i pi</a:t>
            </a:r>
          </a:p>
          <a:p>
            <a:endParaRPr lang="hr-HR" dirty="0"/>
          </a:p>
        </p:txBody>
      </p:sp>
      <p:pic>
        <p:nvPicPr>
          <p:cNvPr id="5" name="Picture 4" descr="arhi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785794"/>
            <a:ext cx="4095772" cy="54678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 smtClean="0">
                <a:latin typeface="Comic Sans MS" pitchFamily="66" charset="0"/>
              </a:rPr>
              <a:t>Kako se može izračunati  </a:t>
            </a:r>
            <a:r>
              <a:rPr lang="el-GR" b="0" dirty="0" smtClean="0">
                <a:latin typeface="Comic Sans MS" pitchFamily="66" charset="0"/>
              </a:rPr>
              <a:t>π</a:t>
            </a:r>
            <a:r>
              <a:rPr lang="hr-HR" b="0" dirty="0" smtClean="0">
                <a:latin typeface="Comic Sans MS" pitchFamily="66" charset="0"/>
              </a:rPr>
              <a:t>?</a:t>
            </a:r>
            <a:endParaRPr lang="hr-HR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latin typeface="Comic Sans MS" pitchFamily="66" charset="0"/>
              </a:rPr>
              <a:t>π</a:t>
            </a:r>
            <a:r>
              <a:rPr lang="el-GR" sz="2800" dirty="0" smtClean="0">
                <a:latin typeface="Comic Sans MS" pitchFamily="66" charset="0"/>
              </a:rPr>
              <a:t> </a:t>
            </a:r>
            <a:r>
              <a:rPr lang="hr-HR" sz="2800" dirty="0" smtClean="0">
                <a:latin typeface="Comic Sans MS" pitchFamily="66" charset="0"/>
              </a:rPr>
              <a:t>se može empirički procijeniti crtanjem velikog kruga, zatim mjerenjem njegovog promjera i opsega te dijeljenjem opsega promjerom</a:t>
            </a:r>
          </a:p>
          <a:p>
            <a:endParaRPr lang="hr-HR" sz="2800" dirty="0" smtClean="0">
              <a:latin typeface="Comic Sans MS" pitchFamily="66" charset="0"/>
            </a:endParaRPr>
          </a:p>
          <a:p>
            <a:r>
              <a:rPr lang="hr-HR" sz="2800" dirty="0" smtClean="0">
                <a:latin typeface="Comic Sans MS" pitchFamily="66" charset="0"/>
              </a:rPr>
              <a:t>Drugo geometrijski zasnovano približenje po Arhimedu, računanje opsega, </a:t>
            </a:r>
            <a:r>
              <a:rPr lang="hr-HR" sz="2800" i="1" dirty="0" smtClean="0">
                <a:latin typeface="Comic Sans MS" pitchFamily="66" charset="0"/>
              </a:rPr>
              <a:t>P</a:t>
            </a:r>
            <a:r>
              <a:rPr lang="hr-HR" sz="2800" i="1" baseline="-25000" dirty="0" smtClean="0">
                <a:latin typeface="Comic Sans MS" pitchFamily="66" charset="0"/>
              </a:rPr>
              <a:t>n</a:t>
            </a:r>
            <a:r>
              <a:rPr lang="hr-HR" sz="2800" dirty="0" smtClean="0">
                <a:latin typeface="Comic Sans MS" pitchFamily="66" charset="0"/>
              </a:rPr>
              <a:t>, pravilnog mnogokuta sa </a:t>
            </a:r>
            <a:r>
              <a:rPr lang="hr-HR" sz="2800" i="1" dirty="0" smtClean="0">
                <a:latin typeface="Comic Sans MS" pitchFamily="66" charset="0"/>
              </a:rPr>
              <a:t>n</a:t>
            </a:r>
            <a:r>
              <a:rPr lang="hr-HR" sz="2800" dirty="0" smtClean="0">
                <a:latin typeface="Comic Sans MS" pitchFamily="66" charset="0"/>
              </a:rPr>
              <a:t> stranica upisanih u kružnicu promjera </a:t>
            </a:r>
            <a:r>
              <a:rPr lang="hr-HR" sz="2800" i="1" dirty="0" smtClean="0">
                <a:latin typeface="Comic Sans MS" pitchFamily="66" charset="0"/>
              </a:rPr>
              <a:t>d</a:t>
            </a:r>
            <a:endParaRPr lang="hr-HR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0" dirty="0" smtClean="0">
                <a:latin typeface="Comic Sans MS" pitchFamily="66" charset="0"/>
              </a:rPr>
              <a:t>ZANIMLJIVOSTI</a:t>
            </a:r>
            <a:endParaRPr lang="hr-HR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U ljudsku je povijest </a:t>
            </a:r>
            <a:r>
              <a:rPr lang="el-GR" dirty="0" smtClean="0">
                <a:latin typeface="Comic Sans MS" pitchFamily="66" charset="0"/>
              </a:rPr>
              <a:t>π</a:t>
            </a:r>
            <a:r>
              <a:rPr lang="hr-HR" dirty="0" smtClean="0">
                <a:latin typeface="Comic Sans MS" pitchFamily="66" charset="0"/>
              </a:rPr>
              <a:t> ušao </a:t>
            </a:r>
            <a:r>
              <a:rPr lang="hr-HR" dirty="0" smtClean="0">
                <a:latin typeface="Comic Sans MS" pitchFamily="66" charset="0"/>
              </a:rPr>
              <a:t>u starom Egiptu, a najraniji zapisi broja Pi su pronađeni na svicima papirusa koji su nastali oko 1650. godine prije nove ere</a:t>
            </a:r>
          </a:p>
          <a:p>
            <a:endParaRPr lang="hr-HR" dirty="0" smtClean="0">
              <a:latin typeface="Comic Sans MS" pitchFamily="66" charset="0"/>
            </a:endParaRPr>
          </a:p>
          <a:p>
            <a:r>
              <a:rPr lang="hr-HR" dirty="0" smtClean="0">
                <a:latin typeface="Comic Sans MS" pitchFamily="66" charset="0"/>
              </a:rPr>
              <a:t>Arhimed je našao da je vrijednost π</a:t>
            </a:r>
            <a:r>
              <a:rPr lang="hr-HR" dirty="0" smtClean="0">
                <a:latin typeface="Comic Sans MS" pitchFamily="66" charset="0"/>
              </a:rPr>
              <a:t> iznosi oko </a:t>
            </a:r>
            <a:r>
              <a:rPr lang="hr-HR" dirty="0" smtClean="0">
                <a:latin typeface="Comic Sans MS" pitchFamily="66" charset="0"/>
              </a:rPr>
              <a:t>3.14. No, kako Grci nisu poznavali decimale, Arhimed je svoj rezultat za </a:t>
            </a:r>
            <a:r>
              <a:rPr lang="hr-HR" dirty="0" smtClean="0">
                <a:latin typeface="Comic Sans MS" pitchFamily="66" charset="0"/>
              </a:rPr>
              <a:t>π prikazao </a:t>
            </a:r>
            <a:r>
              <a:rPr lang="hr-HR" dirty="0" smtClean="0">
                <a:latin typeface="Comic Sans MS" pitchFamily="66" charset="0"/>
              </a:rPr>
              <a:t>u obliku razlomka</a:t>
            </a:r>
          </a:p>
          <a:p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Ožujak 2014. godine  obilježen je kao „ pi mjesec „</a:t>
            </a:r>
          </a:p>
          <a:p>
            <a:endParaRPr lang="hr-HR" dirty="0" smtClean="0">
              <a:latin typeface="Comic Sans MS" pitchFamily="66" charset="0"/>
            </a:endParaRPr>
          </a:p>
          <a:p>
            <a:r>
              <a:rPr lang="hr-HR" dirty="0" smtClean="0">
                <a:latin typeface="Comic Sans MS" pitchFamily="66" charset="0"/>
              </a:rPr>
              <a:t>Trenutak </a:t>
            </a:r>
            <a:r>
              <a:rPr lang="hr-HR" dirty="0" smtClean="0">
                <a:latin typeface="Comic Sans MS" pitchFamily="66" charset="0"/>
              </a:rPr>
              <a:t>u toku dana koji je posebno značajan je u 1 sat i 59 minuta </a:t>
            </a:r>
            <a:r>
              <a:rPr lang="hr-HR" dirty="0" smtClean="0">
                <a:latin typeface="Comic Sans MS" pitchFamily="66" charset="0"/>
              </a:rPr>
              <a:t>jer </a:t>
            </a:r>
            <a:r>
              <a:rPr lang="hr-HR" dirty="0" smtClean="0">
                <a:latin typeface="Comic Sans MS" pitchFamily="66" charset="0"/>
              </a:rPr>
              <a:t>tada broj izgleda ovako: 3.14 1 59 što je približno broju </a:t>
            </a:r>
            <a:r>
              <a:rPr lang="hr-HR" dirty="0" smtClean="0">
                <a:latin typeface="Comic Sans MS" pitchFamily="66" charset="0"/>
              </a:rPr>
              <a:t>π  </a:t>
            </a:r>
            <a:r>
              <a:rPr lang="hr-HR" dirty="0" smtClean="0">
                <a:latin typeface="Comic Sans MS" pitchFamily="66" charset="0"/>
              </a:rPr>
              <a:t>u 5 znamenki</a:t>
            </a:r>
          </a:p>
          <a:p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12. </a:t>
            </a:r>
            <a:r>
              <a:rPr lang="hr-HR" dirty="0" smtClean="0">
                <a:latin typeface="Comic Sans MS" pitchFamily="66" charset="0"/>
              </a:rPr>
              <a:t>ožujka </a:t>
            </a:r>
            <a:r>
              <a:rPr lang="hr-HR" dirty="0" smtClean="0">
                <a:latin typeface="Comic Sans MS" pitchFamily="66" charset="0"/>
              </a:rPr>
              <a:t>2009.-</a:t>
            </a:r>
            <a:r>
              <a:rPr lang="hr-HR" dirty="0" smtClean="0">
                <a:latin typeface="Comic Sans MS" pitchFamily="66" charset="0"/>
              </a:rPr>
              <a:t>prihvaćen </a:t>
            </a:r>
            <a:r>
              <a:rPr lang="hr-HR" dirty="0" smtClean="0">
                <a:latin typeface="Comic Sans MS" pitchFamily="66" charset="0"/>
              </a:rPr>
              <a:t>dan broja PI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pi-day-simps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714620"/>
            <a:ext cx="5143536" cy="370334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122</TotalTime>
  <Words>249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Module</vt:lpstr>
      <vt:lpstr>DAN BROJA π</vt:lpstr>
      <vt:lpstr>Slide 2</vt:lpstr>
      <vt:lpstr>DEFINICIJE</vt:lpstr>
      <vt:lpstr>Slide 4</vt:lpstr>
      <vt:lpstr>Slide 5</vt:lpstr>
      <vt:lpstr>Kako se može izračunati  π?</vt:lpstr>
      <vt:lpstr>ZANIMLJIVOSTI</vt:lpstr>
      <vt:lpstr>Slide 8</vt:lpstr>
      <vt:lpstr>Slide 9</vt:lpstr>
      <vt:lpstr>Slide 10</vt:lpstr>
      <vt:lpstr>Albert  Einstein </vt:lpstr>
      <vt:lpstr>Mjenjanje vrijednosti broja π kroz povijest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BROJA π</dc:title>
  <dc:creator>User</dc:creator>
  <cp:lastModifiedBy>User</cp:lastModifiedBy>
  <cp:revision>13</cp:revision>
  <dcterms:created xsi:type="dcterms:W3CDTF">2016-03-13T12:39:29Z</dcterms:created>
  <dcterms:modified xsi:type="dcterms:W3CDTF">2016-03-13T17:00:14Z</dcterms:modified>
</cp:coreProperties>
</file>