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1601B2-0E84-4B64-B4F8-7A66E22C8AC7}" type="datetimeFigureOut">
              <a:rPr lang="hr-HR" smtClean="0"/>
              <a:t>14.3.2016.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C648A8-83A0-4B1E-AF35-9832BA9D1475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wmf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hr/url?sa=i&amp;rct=j&amp;q=&amp;esrc=s&amp;source=images&amp;cd=&amp;cad=rja&amp;uact=8&amp;ved=0ahUKEwi3irjd-L_LAhUpD5oKHUe2DxwQjRwIBw&amp;url=https%3A%2F%2Felement.hr%2Fplus%2Fmisc&amp;psig=AFQjCNGhkoB7tMnTQ0tqxX78BQkxGOksXg&amp;ust=14580368599434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27784" y="980728"/>
            <a:ext cx="7406640" cy="1728192"/>
          </a:xfrm>
        </p:spPr>
        <p:txBody>
          <a:bodyPr>
            <a:normAutofit/>
          </a:bodyPr>
          <a:lstStyle/>
          <a:p>
            <a:r>
              <a:rPr lang="hr-HR" sz="9600" dirty="0" smtClean="0"/>
              <a:t>Broj </a:t>
            </a:r>
            <a:r>
              <a:rPr lang="hr-HR" sz="9600" dirty="0" err="1" smtClean="0"/>
              <a:t>pi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067944" y="3645023"/>
            <a:ext cx="4886360" cy="1855093"/>
          </a:xfrm>
        </p:spPr>
        <p:txBody>
          <a:bodyPr/>
          <a:lstStyle/>
          <a:p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098" name="Picture 2" descr="Slikovni rezultat za broj pi u b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72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39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Izvori:</a:t>
            </a:r>
          </a:p>
          <a:p>
            <a:r>
              <a:rPr lang="hr-HR" dirty="0" err="1" smtClean="0"/>
              <a:t>Wikipedija</a:t>
            </a:r>
            <a:r>
              <a:rPr lang="hr-HR" dirty="0" smtClean="0"/>
              <a:t> </a:t>
            </a:r>
          </a:p>
          <a:p>
            <a:r>
              <a:rPr lang="hr-HR" dirty="0" smtClean="0"/>
              <a:t>Slike</a:t>
            </a:r>
          </a:p>
          <a:p>
            <a:r>
              <a:rPr lang="hr-HR" dirty="0" smtClean="0"/>
              <a:t>Hrvatska enciklopedija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82296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Sara 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31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</a:t>
            </a:r>
            <a:r>
              <a:rPr lang="hr-HR" sz="4800" dirty="0" smtClean="0"/>
              <a:t>Osnovno o broju </a:t>
            </a:r>
            <a:r>
              <a:rPr lang="hr-HR" sz="4800" dirty="0" err="1" smtClean="0"/>
              <a:t>pi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5149552"/>
          </a:xfrm>
        </p:spPr>
        <p:txBody>
          <a:bodyPr>
            <a:normAutofit/>
          </a:bodyPr>
          <a:lstStyle/>
          <a:p>
            <a:r>
              <a:rPr lang="hr-HR" sz="3400" dirty="0" smtClean="0"/>
              <a:t>Primjenjuje se matematici i fizici</a:t>
            </a:r>
            <a:endParaRPr lang="hr-HR" sz="3400" dirty="0"/>
          </a:p>
          <a:p>
            <a:r>
              <a:rPr lang="hr-HR" sz="3400" dirty="0" smtClean="0"/>
              <a:t>Služi za računanje opsega i promjera kruga</a:t>
            </a:r>
          </a:p>
          <a:p>
            <a:r>
              <a:rPr lang="hr-HR" sz="3400" dirty="0" smtClean="0"/>
              <a:t>Označavamo ga sa </a:t>
            </a:r>
            <a:r>
              <a:rPr lang="hr-HR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</a:t>
            </a:r>
          </a:p>
          <a:p>
            <a:r>
              <a:rPr lang="hr-HR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Numerička vrijednost:  </a:t>
            </a:r>
            <a:r>
              <a:rPr lang="hr-HR" sz="3400" dirty="0"/>
              <a:t>π ≈ 3,14159 26535 89793 23846 26433 83279 50288 41971 69399 37510 58209 74944 </a:t>
            </a:r>
            <a:r>
              <a:rPr lang="hr-HR" sz="3400" dirty="0" smtClean="0"/>
              <a:t>5923</a:t>
            </a:r>
          </a:p>
          <a:p>
            <a:r>
              <a:rPr lang="hr-HR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Druga imena su mu Arhimedova konstanta i </a:t>
            </a:r>
            <a:r>
              <a:rPr lang="hr-HR" sz="3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Ludolfov</a:t>
            </a:r>
            <a:r>
              <a:rPr lang="hr-HR" sz="3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broj </a:t>
            </a:r>
            <a:endParaRPr lang="hr-HR" sz="3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5616" y="476672"/>
            <a:ext cx="7848872" cy="6192688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marL="82296" indent="0">
              <a:buNone/>
            </a:pPr>
            <a:r>
              <a:rPr lang="hr-HR" dirty="0" smtClean="0"/>
              <a:t>- Definicija: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84784"/>
            <a:ext cx="126453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500266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9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Povijest i geometrijsko razdoblje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5149552"/>
          </a:xfrm>
        </p:spPr>
        <p:txBody>
          <a:bodyPr/>
          <a:lstStyle/>
          <a:p>
            <a:pPr marL="82296" indent="0">
              <a:buNone/>
            </a:pPr>
            <a:r>
              <a:rPr lang="hr-HR" dirty="0" smtClean="0"/>
              <a:t>- Kako se razvijala matematika razvijao se i broj </a:t>
            </a:r>
            <a:r>
              <a:rPr lang="hr-HR" dirty="0" err="1" smtClean="0"/>
              <a:t>pi</a:t>
            </a:r>
            <a:endParaRPr lang="hr-HR" dirty="0" smtClean="0"/>
          </a:p>
          <a:p>
            <a:pPr marL="82296" indent="0">
              <a:buNone/>
            </a:pPr>
            <a:r>
              <a:rPr lang="hr-HR" dirty="0" smtClean="0"/>
              <a:t>- Napredak se dijeli na tri razdoblja: </a:t>
            </a:r>
          </a:p>
          <a:p>
            <a:pPr marL="82296" indent="0">
              <a:buNone/>
            </a:pPr>
            <a:r>
              <a:rPr lang="hr-HR" dirty="0" smtClean="0"/>
              <a:t>      -  antičko u kojem se računa geometrijski</a:t>
            </a:r>
          </a:p>
          <a:p>
            <a:pPr marL="82296" indent="0">
              <a:buNone/>
            </a:pPr>
            <a:r>
              <a:rPr lang="hr-HR" dirty="0"/>
              <a:t> </a:t>
            </a:r>
            <a:r>
              <a:rPr lang="hr-HR" dirty="0" smtClean="0"/>
              <a:t>     -   klasično pomoću više matematike</a:t>
            </a:r>
          </a:p>
          <a:p>
            <a:pPr marL="82296" indent="0">
              <a:buNone/>
            </a:pPr>
            <a:r>
              <a:rPr lang="hr-HR" dirty="0"/>
              <a:t> </a:t>
            </a:r>
            <a:r>
              <a:rPr lang="hr-HR" dirty="0" smtClean="0"/>
              <a:t>     -  te razdoblje digitalnog računanja</a:t>
            </a:r>
          </a:p>
          <a:p>
            <a:pPr>
              <a:buFontTx/>
              <a:buChar char="-"/>
            </a:pPr>
            <a:r>
              <a:rPr lang="hr-HR" dirty="0" smtClean="0"/>
              <a:t>Još i u antičkim vremenima znanstvenici su znali da je omjer malo viši od 3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57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Svi koji su pokušali izračunati broj </a:t>
            </a:r>
            <a:r>
              <a:rPr lang="hr-HR" dirty="0" err="1" smtClean="0"/>
              <a:t>pi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484784"/>
            <a:ext cx="6768752" cy="522156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Egipćani (2000.g.pr.Kr.)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Grci, Arhimed (300.g.pr.Kr.)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Rimljani (27.g.pr.Kr. – 476.g.)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Kinezi (5.st.)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Indijci, </a:t>
            </a:r>
            <a:r>
              <a:rPr lang="hr-HR" dirty="0" err="1" smtClean="0">
                <a:solidFill>
                  <a:srgbClr val="FF0000"/>
                </a:solidFill>
              </a:rPr>
              <a:t>Brahmagupta</a:t>
            </a:r>
            <a:r>
              <a:rPr lang="hr-HR" dirty="0" smtClean="0">
                <a:solidFill>
                  <a:srgbClr val="FF0000"/>
                </a:solidFill>
              </a:rPr>
              <a:t> (7.st.)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Talijani, </a:t>
            </a:r>
            <a:r>
              <a:rPr lang="hr-HR" dirty="0" err="1" smtClean="0">
                <a:solidFill>
                  <a:srgbClr val="FF0000"/>
                </a:solidFill>
              </a:rPr>
              <a:t>Fibonacci</a:t>
            </a:r>
            <a:r>
              <a:rPr lang="hr-HR" dirty="0" smtClean="0">
                <a:solidFill>
                  <a:srgbClr val="FF0000"/>
                </a:solidFill>
              </a:rPr>
              <a:t> (13.st.)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Francuzi,  </a:t>
            </a:r>
            <a:r>
              <a:rPr lang="hr-HR" dirty="0" err="1" smtClean="0">
                <a:solidFill>
                  <a:srgbClr val="FF0000"/>
                </a:solidFill>
              </a:rPr>
              <a:t>Viete</a:t>
            </a:r>
            <a:r>
              <a:rPr lang="hr-HR" dirty="0" smtClean="0">
                <a:solidFill>
                  <a:srgbClr val="FF0000"/>
                </a:solidFill>
              </a:rPr>
              <a:t> (16.st.)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Nizozemci, </a:t>
            </a:r>
            <a:r>
              <a:rPr lang="hr-HR" dirty="0" err="1" smtClean="0">
                <a:solidFill>
                  <a:srgbClr val="FF0000"/>
                </a:solidFill>
              </a:rPr>
              <a:t>Ludolf</a:t>
            </a:r>
            <a:r>
              <a:rPr lang="hr-HR" dirty="0" smtClean="0">
                <a:solidFill>
                  <a:srgbClr val="FF0000"/>
                </a:solidFill>
              </a:rPr>
              <a:t> van </a:t>
            </a:r>
            <a:r>
              <a:rPr lang="hr-HR" dirty="0" err="1" smtClean="0">
                <a:solidFill>
                  <a:srgbClr val="FF0000"/>
                </a:solidFill>
              </a:rPr>
              <a:t>Ceulen</a:t>
            </a:r>
            <a:r>
              <a:rPr lang="hr-HR" dirty="0" smtClean="0">
                <a:solidFill>
                  <a:srgbClr val="FF0000"/>
                </a:solidFill>
              </a:rPr>
              <a:t> (17.st.)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Nijemci, </a:t>
            </a:r>
            <a:r>
              <a:rPr lang="hr-HR" dirty="0" err="1" smtClean="0">
                <a:solidFill>
                  <a:srgbClr val="FF0000"/>
                </a:solidFill>
              </a:rPr>
              <a:t>Leonard</a:t>
            </a:r>
            <a:r>
              <a:rPr lang="hr-HR" dirty="0" smtClean="0">
                <a:solidFill>
                  <a:srgbClr val="FF0000"/>
                </a:solidFill>
              </a:rPr>
              <a:t> Euler (18.st.)</a:t>
            </a:r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579389"/>
              </p:ext>
            </p:extLst>
          </p:nvPr>
        </p:nvGraphicFramePr>
        <p:xfrm>
          <a:off x="5364088" y="1556792"/>
          <a:ext cx="43859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Jednadžba" r:id="rId3" imgW="342720" imgH="393480" progId="Equation.3">
                  <p:embed/>
                </p:oleObj>
              </mc:Choice>
              <mc:Fallback>
                <p:oleObj name="Jednadžba" r:id="rId3" imgW="3427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556792"/>
                        <a:ext cx="438595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941" y="2152053"/>
            <a:ext cx="1224136" cy="48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10" y="2707721"/>
            <a:ext cx="330138" cy="5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24457"/>
            <a:ext cx="576064" cy="60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903" y="3971119"/>
            <a:ext cx="494076" cy="31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754" y="4312341"/>
            <a:ext cx="2705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26" y="5013175"/>
            <a:ext cx="39878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7500083" y="5589240"/>
            <a:ext cx="1683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r-HR" sz="2000" dirty="0">
                <a:solidFill>
                  <a:srgbClr val="000000"/>
                </a:solidFill>
                <a:latin typeface="Comic Sans MS" pitchFamily="66" charset="0"/>
              </a:rPr>
              <a:t>35 decimala</a:t>
            </a:r>
            <a:endParaRPr lang="hr-HR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15616"/>
              </p:ext>
            </p:extLst>
          </p:nvPr>
        </p:nvGraphicFramePr>
        <p:xfrm>
          <a:off x="6543632" y="5984860"/>
          <a:ext cx="23764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Jednadžba" r:id="rId11" imgW="1562040" imgH="419040" progId="Equation.3">
                  <p:embed/>
                </p:oleObj>
              </mc:Choice>
              <mc:Fallback>
                <p:oleObj name="Jednadžba" r:id="rId11" imgW="156204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32" y="5984860"/>
                        <a:ext cx="237648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4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Albert Einstein rođen je 14. ožujka, zato je na današnji dan međunarodni dan broja </a:t>
            </a:r>
            <a:r>
              <a:rPr lang="hr-HR" dirty="0" err="1" smtClean="0"/>
              <a:t>pi</a:t>
            </a:r>
            <a:endParaRPr lang="hr-HR" dirty="0" smtClean="0"/>
          </a:p>
          <a:p>
            <a:r>
              <a:rPr lang="hr-HR" dirty="0" smtClean="0"/>
              <a:t>Oznaka broja </a:t>
            </a:r>
            <a:r>
              <a:rPr lang="hr-HR" dirty="0" err="1" smtClean="0"/>
              <a:t>pi</a:t>
            </a:r>
            <a:r>
              <a:rPr lang="hr-HR" dirty="0" smtClean="0"/>
              <a:t> je zapravo malo grčko slovo</a:t>
            </a:r>
          </a:p>
          <a:p>
            <a:r>
              <a:rPr lang="hr-HR" dirty="0" smtClean="0"/>
              <a:t>U prošlosti ljudi zaljubljeni u ovaj broj čak su pisali i pjesme o njemu, a dužina svake riječi u pjesmi je odgovarala decimalama 3,14…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609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714" y="188640"/>
            <a:ext cx="5616624" cy="635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Pjesma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dirty="0">
                <a:solidFill>
                  <a:srgbClr val="444444"/>
                </a:solidFill>
                <a:latin typeface="Arial"/>
              </a:rPr>
              <a:t>Ruđer Bošković, 1918. </a:t>
            </a:r>
            <a:r>
              <a:rPr lang="hr-HR" dirty="0" smtClean="0">
                <a:solidFill>
                  <a:srgbClr val="444444"/>
                </a:solidFill>
                <a:latin typeface="Arial"/>
              </a:rPr>
              <a:t>otpjevao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je prvih 30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decimala</a:t>
            </a:r>
            <a:r>
              <a:rPr lang="hr-HR" dirty="0" smtClean="0">
                <a:solidFill>
                  <a:srgbClr val="444444"/>
                </a:solidFill>
                <a:latin typeface="Arial"/>
              </a:rPr>
              <a:t> broja </a:t>
            </a:r>
            <a:r>
              <a:rPr lang="hr-HR" dirty="0" err="1" smtClean="0">
                <a:solidFill>
                  <a:srgbClr val="444444"/>
                </a:solidFill>
                <a:latin typeface="Arial"/>
              </a:rPr>
              <a:t>pi</a:t>
            </a:r>
            <a:r>
              <a:rPr lang="hr-HR" dirty="0" smtClean="0">
                <a:solidFill>
                  <a:srgbClr val="444444"/>
                </a:solidFill>
                <a:latin typeface="Arial"/>
              </a:rPr>
              <a:t>:</a:t>
            </a:r>
            <a:endParaRPr lang="vi-VN" dirty="0">
              <a:solidFill>
                <a:srgbClr val="444444"/>
              </a:solidFill>
              <a:latin typeface="Arial"/>
            </a:endParaRPr>
          </a:p>
          <a:p>
            <a:pPr marL="82296" indent="0">
              <a:buNone/>
            </a:pPr>
            <a:r>
              <a:rPr lang="vi-VN" dirty="0">
                <a:solidFill>
                  <a:srgbClr val="444444"/>
                </a:solidFill>
                <a:latin typeface="Arial"/>
              </a:rPr>
              <a:t/>
            </a:r>
            <a:br>
              <a:rPr lang="vi-VN" dirty="0">
                <a:solidFill>
                  <a:srgbClr val="444444"/>
                </a:solidFill>
                <a:latin typeface="Arial"/>
              </a:rPr>
            </a:br>
            <a:endParaRPr lang="vi-VN" dirty="0">
              <a:solidFill>
                <a:srgbClr val="444444"/>
              </a:solidFill>
              <a:latin typeface="Arial"/>
            </a:endParaRPr>
          </a:p>
          <a:p>
            <a:r>
              <a:rPr lang="vi-VN" dirty="0">
                <a:solidFill>
                  <a:srgbClr val="444444"/>
                </a:solidFill>
                <a:latin typeface="Arial"/>
              </a:rPr>
              <a:t>Nek i sada i vazda slavljeno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3    1    4  1     5        9</a:t>
            </a:r>
          </a:p>
          <a:p>
            <a:pPr marL="82296" indent="0">
              <a:buNone/>
            </a:pPr>
            <a:r>
              <a:rPr lang="hr-HR" dirty="0">
                <a:solidFill>
                  <a:srgbClr val="444444"/>
                </a:solidFill>
                <a:latin typeface="Arial"/>
              </a:rPr>
              <a:t> </a:t>
            </a:r>
            <a:r>
              <a:rPr lang="hr-HR" dirty="0" smtClean="0">
                <a:solidFill>
                  <a:srgbClr val="444444"/>
                </a:solidFill>
                <a:latin typeface="Arial"/>
              </a:rPr>
              <a:t>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na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Zemlji jeste ime onoga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2       6        5      3       5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Arhimeda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, helenskog mudraca!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    8                  9                 7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Domišljat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bje on kao Ptolomej;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     9         3    2    3        8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Svet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plamen on podade nama tad;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 4       6         2        6         4      3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Kad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kružnicu baš on odredio</a:t>
            </a:r>
          </a:p>
          <a:p>
            <a:pPr marL="82296" indent="0">
              <a:buNone/>
            </a:pPr>
            <a:r>
              <a:rPr lang="hr-HR" dirty="0">
                <a:solidFill>
                  <a:srgbClr val="444444"/>
                </a:solidFill>
                <a:latin typeface="Arial"/>
              </a:rPr>
              <a:t> </a:t>
            </a:r>
            <a:r>
              <a:rPr lang="hr-HR" dirty="0" smtClean="0">
                <a:solidFill>
                  <a:srgbClr val="444444"/>
                </a:solidFill>
                <a:latin typeface="Arial"/>
              </a:rPr>
              <a:t>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3         8         3     2       7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 </a:t>
            </a:r>
            <a:r>
              <a:rPr lang="vi-VN" dirty="0" smtClean="0">
                <a:solidFill>
                  <a:srgbClr val="444444"/>
                </a:solidFill>
                <a:latin typeface="Arial"/>
              </a:rPr>
              <a:t>računajuć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.......</a:t>
            </a:r>
          </a:p>
          <a:p>
            <a:pPr marL="82296" indent="0">
              <a:buNone/>
            </a:pPr>
            <a:r>
              <a:rPr lang="hr-HR" dirty="0" smtClean="0">
                <a:solidFill>
                  <a:srgbClr val="444444"/>
                </a:solidFill>
                <a:latin typeface="Arial"/>
              </a:rPr>
              <a:t>        </a:t>
            </a:r>
            <a:r>
              <a:rPr lang="vi-VN" dirty="0">
                <a:solidFill>
                  <a:srgbClr val="444444"/>
                </a:solidFill>
                <a:latin typeface="Arial"/>
              </a:rPr>
              <a:t>    9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16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</a:t>
            </a:r>
            <a:r>
              <a:rPr lang="hr-HR" dirty="0" err="1" smtClean="0"/>
              <a:t>Pi</a:t>
            </a:r>
            <a:r>
              <a:rPr lang="hr-HR" dirty="0" smtClean="0"/>
              <a:t> u boji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302433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MyriadPro-Bold"/>
              </a:rPr>
              <a:t>π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Pro-Bold"/>
              </a:rPr>
              <a:t>u boji </a:t>
            </a:r>
            <a:r>
              <a:rPr lang="hr-HR" dirty="0" smtClean="0">
                <a:solidFill>
                  <a:srgbClr val="000000"/>
                </a:solidFill>
                <a:latin typeface="MyriadPro-Regular"/>
              </a:rPr>
              <a:t>prikazuje </a:t>
            </a:r>
            <a:r>
              <a:rPr lang="hr-HR" dirty="0">
                <a:solidFill>
                  <a:srgbClr val="000000"/>
                </a:solidFill>
                <a:latin typeface="MyriadPro-Regular"/>
              </a:rPr>
              <a:t>ispis broja </a:t>
            </a:r>
            <a:r>
              <a:rPr lang="el-GR" dirty="0">
                <a:solidFill>
                  <a:srgbClr val="000000"/>
                </a:solidFill>
                <a:latin typeface="MyriadPro-Regular"/>
              </a:rPr>
              <a:t>π </a:t>
            </a:r>
            <a:r>
              <a:rPr lang="hr-HR" dirty="0">
                <a:solidFill>
                  <a:srgbClr val="000000"/>
                </a:solidFill>
                <a:latin typeface="MyriadPro-Regular"/>
              </a:rPr>
              <a:t>na pomalo neobičan </a:t>
            </a:r>
            <a:r>
              <a:rPr lang="hr-HR" dirty="0" smtClean="0">
                <a:solidFill>
                  <a:srgbClr val="000000"/>
                </a:solidFill>
                <a:latin typeface="MyriadPro-Regular"/>
              </a:rPr>
              <a:t>način, svakoj </a:t>
            </a:r>
            <a:r>
              <a:rPr lang="hr-HR" dirty="0">
                <a:solidFill>
                  <a:srgbClr val="000000"/>
                </a:solidFill>
                <a:latin typeface="MyriadPro-Regular"/>
              </a:rPr>
              <a:t>od 10 znamenki pridružena </a:t>
            </a:r>
            <a:r>
              <a:rPr lang="hr-HR" dirty="0" smtClean="0">
                <a:solidFill>
                  <a:srgbClr val="000000"/>
                </a:solidFill>
                <a:latin typeface="MyriadPro-Regular"/>
              </a:rPr>
              <a:t>je </a:t>
            </a:r>
            <a:r>
              <a:rPr lang="pl-PL" dirty="0" smtClean="0">
                <a:solidFill>
                  <a:srgbClr val="000000"/>
                </a:solidFill>
                <a:latin typeface="MyriadPro-Regular"/>
              </a:rPr>
              <a:t>jedna </a:t>
            </a:r>
            <a:r>
              <a:rPr lang="pl-PL" dirty="0">
                <a:solidFill>
                  <a:srgbClr val="000000"/>
                </a:solidFill>
                <a:latin typeface="MyriadPro-Regular"/>
              </a:rPr>
              <a:t>od 10 boja pa je umjesto zapisa znamenke na njezinu mjestu ucrtan kvadratić u boji znamenke</a:t>
            </a:r>
            <a:endParaRPr lang="hr-HR" dirty="0"/>
          </a:p>
        </p:txBody>
      </p:sp>
      <p:pic>
        <p:nvPicPr>
          <p:cNvPr id="3074" name="Picture 2" descr="https://element.hr/static/files/5-Razno/Broj%20pi/Broj%20pi%20-%20Pi%20u%20boj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26261"/>
            <a:ext cx="4018003" cy="23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0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Perspek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293</Words>
  <Application>Microsoft Office PowerPoint</Application>
  <PresentationFormat>Prikaz na zaslonu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2" baseType="lpstr">
      <vt:lpstr>Solsticij</vt:lpstr>
      <vt:lpstr>Microsoft Equation 3.0</vt:lpstr>
      <vt:lpstr>Broj pi</vt:lpstr>
      <vt:lpstr>      Osnovno o broju pi</vt:lpstr>
      <vt:lpstr>PowerPointova prezentacija</vt:lpstr>
      <vt:lpstr>Povijest i geometrijsko razdoblje</vt:lpstr>
      <vt:lpstr>Svi koji su pokušali izračunati broj pi</vt:lpstr>
      <vt:lpstr>          Zanimljivosti</vt:lpstr>
      <vt:lpstr>PowerPointova prezentacija</vt:lpstr>
      <vt:lpstr>                  Pjesma </vt:lpstr>
      <vt:lpstr>                 Pi u boji </vt:lpstr>
      <vt:lpstr>                  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pi</dc:title>
  <dc:creator>Robi</dc:creator>
  <cp:lastModifiedBy>Robi</cp:lastModifiedBy>
  <cp:revision>12</cp:revision>
  <dcterms:created xsi:type="dcterms:W3CDTF">2016-03-14T08:40:56Z</dcterms:created>
  <dcterms:modified xsi:type="dcterms:W3CDTF">2016-03-14T11:10:58Z</dcterms:modified>
</cp:coreProperties>
</file>