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8" r:id="rId2"/>
    <p:sldId id="259" r:id="rId3"/>
    <p:sldId id="267" r:id="rId4"/>
    <p:sldId id="257" r:id="rId5"/>
    <p:sldId id="268" r:id="rId6"/>
    <p:sldId id="261" r:id="rId7"/>
    <p:sldId id="262" r:id="rId8"/>
    <p:sldId id="269" r:id="rId9"/>
    <p:sldId id="264" r:id="rId10"/>
    <p:sldId id="266" r:id="rId11"/>
    <p:sldId id="260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 snapToGrid="0">
      <p:cViewPr varScale="1">
        <p:scale>
          <a:sx n="87" d="100"/>
          <a:sy n="87" d="100"/>
        </p:scale>
        <p:origin x="-41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9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3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1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46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0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1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2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9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2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4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2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3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0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8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8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2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51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eka.hr/modules/evolucijasvijeta/article.php?storyid=2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doslovlje.h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Plane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r.wikipedia.org/wiki/Sunc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eka.hr/modules/lexikon/entry.php?entryID=40" TargetMode="External"/><Relationship Id="rId2" Type="http://schemas.openxmlformats.org/officeDocument/2006/relationships/hyperlink" Target="http://www.bioteka.hr/modules/lexikon/entry.php?entryID=22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bioteka.hr/modules/lexikon/entry.php?entryID=22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ioteka.hr/modules/lexikon/entry.php?entryID=21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hr.wikipedia.org/wiki/Elektri%C4%8Dna_struja" TargetMode="Externa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http://hr.wikipedia.org/wiki/Toplina" TargetMode="External"/><Relationship Id="rId5" Type="http://schemas.openxmlformats.org/officeDocument/2006/relationships/hyperlink" Target="http://hr.wikipedia.org/wiki/Miller-Ureyev_eksperiment" TargetMode="External"/><Relationship Id="rId4" Type="http://schemas.openxmlformats.org/officeDocument/2006/relationships/hyperlink" Target="http://hr.wikipedia.org/wiki/Abiogenez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717"/>
            <a:ext cx="11611627" cy="4883371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38100" h="38100"/>
              <a:extrusionClr>
                <a:schemeClr val="bg2"/>
              </a:extrusionClr>
              <a:contourClr>
                <a:schemeClr val="bg2"/>
              </a:contourClr>
            </a:sp3d>
          </a:bodyPr>
          <a:lstStyle/>
          <a:p>
            <a:r>
              <a:rPr lang="hr-HR" sz="6600" dirty="0" smtClean="0"/>
              <a:t/>
            </a:r>
            <a:br>
              <a:rPr lang="hr-HR" sz="6600" dirty="0" smtClean="0"/>
            </a:br>
            <a:r>
              <a:rPr lang="hr-HR" sz="7000" dirty="0"/>
              <a:t/>
            </a:r>
            <a:br>
              <a:rPr lang="hr-HR" sz="7000" dirty="0"/>
            </a:br>
            <a:r>
              <a:rPr lang="hr-HR" sz="7000" dirty="0" smtClean="0"/>
              <a:t>   Pojava života na  Zemlji     </a:t>
            </a:r>
            <a:endParaRPr lang="hr-HR" sz="7000" dirty="0"/>
          </a:p>
        </p:txBody>
      </p:sp>
      <p:sp>
        <p:nvSpPr>
          <p:cNvPr id="3" name="TextBox 2"/>
          <p:cNvSpPr txBox="1"/>
          <p:nvPr/>
        </p:nvSpPr>
        <p:spPr>
          <a:xfrm>
            <a:off x="319413" y="60270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David Konc 7.c</a:t>
            </a:r>
            <a:endParaRPr lang="hr-HR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2267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200" y="177800"/>
            <a:ext cx="6578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4000" dirty="0" smtClean="0"/>
              <a:t>           </a:t>
            </a:r>
            <a:r>
              <a:rPr lang="hr-HR" sz="40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Sunčev sustav      </a:t>
            </a:r>
            <a:endParaRPr lang="hr-HR" sz="400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8900" y="2311112"/>
            <a:ext cx="825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63800" y="2418834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52" y="3246104"/>
            <a:ext cx="182896" cy="365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8500" y="899467"/>
            <a:ext cx="703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Sunčev sustav se sastoji od </a:t>
            </a:r>
            <a:r>
              <a:rPr lang="hr-HR" dirty="0"/>
              <a:t>Sunca </a:t>
            </a:r>
            <a:r>
              <a:rPr lang="hr-HR" dirty="0" smtClean="0"/>
              <a:t>i </a:t>
            </a:r>
            <a:r>
              <a:rPr lang="hr-HR" dirty="0"/>
              <a:t>nebeskih tijela koja </a:t>
            </a:r>
            <a:r>
              <a:rPr lang="hr-HR" dirty="0" smtClean="0"/>
              <a:t>se obilaze </a:t>
            </a:r>
            <a:r>
              <a:rPr lang="hr-HR" dirty="0"/>
              <a:t>oko </a:t>
            </a:r>
            <a:r>
              <a:rPr lang="hr-HR" dirty="0" smtClean="0"/>
              <a:t>njega.</a:t>
            </a:r>
            <a:r>
              <a:rPr lang="hr-HR" dirty="0"/>
              <a:t> Sunce je zvijezda koja kao i druge zvijezde odaje sopstvenu </a:t>
            </a:r>
            <a:r>
              <a:rPr lang="hr-HR" dirty="0" smtClean="0"/>
              <a:t>svjetlost,ta svijetlost je svim živim bićima potrebna za život.Sunčev sustav ima čak </a:t>
            </a:r>
            <a:r>
              <a:rPr lang="pl-PL" dirty="0" smtClean="0"/>
              <a:t>9 </a:t>
            </a:r>
            <a:r>
              <a:rPr lang="pl-PL" dirty="0"/>
              <a:t>planeta koje </a:t>
            </a:r>
            <a:r>
              <a:rPr lang="pl-PL" dirty="0" smtClean="0"/>
              <a:t>se obilaze </a:t>
            </a:r>
            <a:r>
              <a:rPr lang="pl-PL" dirty="0"/>
              <a:t>oko </a:t>
            </a:r>
            <a:r>
              <a:rPr lang="pl-PL" dirty="0" smtClean="0"/>
              <a:t>Sunca.A to su Merkur,Venera,Mars,Zemlja,Jupiter,</a:t>
            </a:r>
          </a:p>
          <a:p>
            <a:r>
              <a:rPr lang="pl-PL" dirty="0" smtClean="0"/>
              <a:t>Saturn,Uran,Neptun i Pluton.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6725" y="2624990"/>
            <a:ext cx="3892550" cy="41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78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3"/>
                </a:solidFill>
              </a:rPr>
              <a:t/>
            </a:r>
            <a:br>
              <a:rPr lang="hr-HR" dirty="0" smtClean="0">
                <a:solidFill>
                  <a:schemeClr val="accent3"/>
                </a:solidFill>
              </a:rPr>
            </a:br>
            <a:r>
              <a:rPr lang="hr-HR" dirty="0">
                <a:solidFill>
                  <a:schemeClr val="accent3"/>
                </a:solidFill>
              </a:rPr>
              <a:t> </a:t>
            </a:r>
            <a:r>
              <a:rPr lang="hr-HR" dirty="0" smtClean="0">
                <a:solidFill>
                  <a:schemeClr val="accent3"/>
                </a:solidFill>
              </a:rPr>
              <a:t>                  Sunčev sustav </a:t>
            </a:r>
            <a:endParaRPr lang="hr-HR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638"/>
            <a:ext cx="12192000" cy="4805362"/>
          </a:xfrm>
        </p:spPr>
      </p:pic>
    </p:spTree>
    <p:extLst>
      <p:ext uri="{BB962C8B-B14F-4D97-AF65-F5344CB8AC3E}">
        <p14:creationId xmlns:p14="http://schemas.microsoft.com/office/powerpoint/2010/main" val="13681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91" y="814192"/>
            <a:ext cx="6824075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154477" y="150312"/>
            <a:ext cx="655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  Biološka evolucija čovijeka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16691" y="4484318"/>
            <a:ext cx="6951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</a:t>
            </a:r>
            <a:r>
              <a:rPr lang="hr-HR" dirty="0" smtClean="0"/>
              <a:t>ngleski </a:t>
            </a:r>
            <a:r>
              <a:rPr lang="hr-HR" dirty="0"/>
              <a:t>prirodoslovac </a:t>
            </a:r>
            <a:r>
              <a:rPr lang="hr-HR" b="1" dirty="0">
                <a:hlinkClick r:id="rId3" tooltip="Charles Darwin (2. dio) – Otac biološke evolucije"/>
              </a:rPr>
              <a:t>Charles </a:t>
            </a:r>
            <a:r>
              <a:rPr lang="hr-HR" b="1" dirty="0" smtClean="0">
                <a:hlinkClick r:id="rId3" tooltip="Charles Darwin (2. dio) – Otac biološke evolucije"/>
              </a:rPr>
              <a:t>Darwin</a:t>
            </a:r>
            <a:r>
              <a:rPr lang="hr-HR" dirty="0" smtClean="0"/>
              <a:t>,došao je </a:t>
            </a:r>
            <a:r>
              <a:rPr lang="hr-HR" dirty="0"/>
              <a:t>do zaključaka da su vrste </a:t>
            </a:r>
            <a:r>
              <a:rPr lang="hr-HR" dirty="0" smtClean="0"/>
              <a:t>promjenjive,da </a:t>
            </a:r>
            <a:r>
              <a:rPr lang="hr-HR" dirty="0"/>
              <a:t>iz jedne vrste tijekom dugog niza godina može nastati druga </a:t>
            </a:r>
            <a:r>
              <a:rPr lang="hr-HR" dirty="0" smtClean="0"/>
              <a:t>vrsta.</a:t>
            </a:r>
            <a:endParaRPr lang="hr-HR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272717"/>
            <a:ext cx="768416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hr-HR" sz="4400" dirty="0" smtClean="0"/>
              <a:t>              </a:t>
            </a:r>
            <a:r>
              <a:rPr lang="hr-HR" sz="9600" dirty="0" smtClean="0"/>
              <a:t> </a:t>
            </a:r>
            <a:r>
              <a:rPr lang="hr-HR" sz="9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Kraj</a:t>
            </a:r>
            <a:endParaRPr lang="hr-HR" sz="96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780" y="2759241"/>
            <a:ext cx="110048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Izvori</a:t>
            </a:r>
            <a:r>
              <a:rPr lang="hr-HR" sz="4000" dirty="0" smtClean="0"/>
              <a:t>: http</a:t>
            </a:r>
            <a:r>
              <a:rPr lang="hr-HR" sz="4000" dirty="0"/>
              <a:t>://</a:t>
            </a:r>
            <a:r>
              <a:rPr lang="hr-HR" sz="4000" dirty="0" smtClean="0"/>
              <a:t>www.zvjezdarnica.hr </a:t>
            </a:r>
            <a:r>
              <a:rPr lang="hr-HR" sz="4000" dirty="0">
                <a:hlinkClick r:id="rId2"/>
              </a:rPr>
              <a:t>http://</a:t>
            </a:r>
            <a:r>
              <a:rPr lang="hr-HR" sz="4000" dirty="0" smtClean="0">
                <a:hlinkClick r:id="rId2"/>
              </a:rPr>
              <a:t>www.rodoslovlje.hr</a:t>
            </a:r>
            <a:endParaRPr lang="hr-HR" sz="4000" dirty="0" smtClean="0"/>
          </a:p>
          <a:p>
            <a:endParaRPr lang="hr-HR" sz="4000" dirty="0"/>
          </a:p>
          <a:p>
            <a:r>
              <a:rPr lang="hr-HR" sz="4000" dirty="0" smtClean="0"/>
              <a:t>Autori: Gordan.G,Damir.B,Ivanka.B,Đurđica.</a:t>
            </a:r>
          </a:p>
          <a:p>
            <a:r>
              <a:rPr lang="hr-HR" sz="4000" dirty="0" smtClean="0"/>
              <a:t>C,edina.O,Monika.P,Renata.R,Helena.V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4931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3" y="0"/>
            <a:ext cx="8868428" cy="4283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823" y="4446740"/>
            <a:ext cx="886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2"/>
                </a:solidFill>
              </a:rPr>
              <a:t>Veliki prasak guste materije smatra se trenutkom nastanka svemira,to se dogodilo prije 13.8 milijarda godina.Snaga širenja je tolika da se i dan danas širi.</a:t>
            </a:r>
            <a:r>
              <a:rPr lang="hr-HR" dirty="0">
                <a:solidFill>
                  <a:schemeClr val="bg2"/>
                </a:solidFill>
              </a:rPr>
              <a:t>S</a:t>
            </a:r>
            <a:r>
              <a:rPr lang="hr-HR" dirty="0" smtClean="0">
                <a:solidFill>
                  <a:schemeClr val="bg2"/>
                </a:solidFill>
              </a:rPr>
              <a:t>vemir </a:t>
            </a:r>
            <a:r>
              <a:rPr lang="hr-HR" dirty="0">
                <a:solidFill>
                  <a:schemeClr val="bg2"/>
                </a:solidFill>
              </a:rPr>
              <a:t>ima promjer od oko 93 milijarde svjetlosnih godina</a:t>
            </a:r>
            <a:r>
              <a:rPr lang="hr-HR" dirty="0" smtClean="0">
                <a:solidFill>
                  <a:schemeClr val="bg2"/>
                </a:solidFill>
              </a:rPr>
              <a:t>.</a:t>
            </a:r>
            <a:endParaRPr lang="hr-H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v kalendar Nastanak svemira  Teorija velikog prask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6300" y="1651000"/>
            <a:ext cx="5956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1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53" y="0"/>
            <a:ext cx="4471792" cy="353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80571" y="3732756"/>
            <a:ext cx="6475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Zemlja je smještena u Sunčevom sustavu,on se nalazi na rubu galaksije koja se zove Mliječna staza  ili Kumova slama.</a:t>
            </a:r>
            <a:r>
              <a:rPr lang="hr-HR" b="1" dirty="0">
                <a:solidFill>
                  <a:schemeClr val="accent2"/>
                </a:solidFill>
              </a:rPr>
              <a:t> Zemlja</a:t>
            </a:r>
            <a:r>
              <a:rPr lang="hr-HR" dirty="0">
                <a:solidFill>
                  <a:schemeClr val="accent2"/>
                </a:solidFill>
              </a:rPr>
              <a:t> je treći </a:t>
            </a:r>
            <a:r>
              <a:rPr lang="hr-HR" dirty="0">
                <a:solidFill>
                  <a:schemeClr val="accent2"/>
                </a:solidFill>
                <a:hlinkClick r:id="rId3" tooltip="Planet"/>
              </a:rPr>
              <a:t>planet</a:t>
            </a:r>
            <a:r>
              <a:rPr lang="hr-HR" dirty="0">
                <a:solidFill>
                  <a:schemeClr val="accent2"/>
                </a:solidFill>
              </a:rPr>
              <a:t> po redoslijedu udaljenosti od </a:t>
            </a:r>
            <a:r>
              <a:rPr lang="hr-HR" dirty="0" smtClean="0">
                <a:solidFill>
                  <a:schemeClr val="accent2"/>
                </a:solidFill>
                <a:hlinkClick r:id="rId4" tooltip="Sunce"/>
              </a:rPr>
              <a:t>Sunca</a:t>
            </a:r>
            <a:r>
              <a:rPr lang="hr-HR" dirty="0" smtClean="0">
                <a:solidFill>
                  <a:schemeClr val="accent2"/>
                </a:solidFill>
              </a:rPr>
              <a:t>.</a:t>
            </a:r>
            <a:r>
              <a:rPr lang="pl-PL" dirty="0"/>
              <a:t> </a:t>
            </a:r>
            <a:r>
              <a:rPr lang="pl-PL" dirty="0">
                <a:solidFill>
                  <a:schemeClr val="accent2"/>
                </a:solidFill>
              </a:rPr>
              <a:t>Godina na Zemlji traje oko </a:t>
            </a:r>
            <a:r>
              <a:rPr lang="pl-PL" dirty="0" smtClean="0">
                <a:solidFill>
                  <a:schemeClr val="accent2"/>
                </a:solidFill>
              </a:rPr>
              <a:t>365 dana i toliko joj treba da se jedanput obiđe oko Sunca.</a:t>
            </a:r>
            <a:r>
              <a:rPr lang="hr-HR" dirty="0" smtClean="0">
                <a:solidFill>
                  <a:schemeClr val="accent2"/>
                </a:solidFill>
              </a:rPr>
              <a:t>Zemlja je nastala je prije 4,5 milijarde godina,kada je nastala zbivaju se dvije evolucije: kemijska i biološka.Evolucija traje i dan danas.</a:t>
            </a:r>
            <a:endParaRPr lang="hr-H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43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0" y="381000"/>
            <a:ext cx="755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/>
              <a:t>         </a:t>
            </a:r>
            <a:r>
              <a:rPr lang="hr-HR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Evolucija</a:t>
            </a:r>
            <a:endParaRPr lang="hr-HR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612900"/>
            <a:ext cx="63627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chemeClr val="accent1"/>
                </a:solidFill>
              </a:rPr>
              <a:t>E</a:t>
            </a:r>
            <a:r>
              <a:rPr lang="hr-HR" sz="1400" i="1" dirty="0" smtClean="0">
                <a:solidFill>
                  <a:schemeClr val="accent1"/>
                </a:solidFill>
              </a:rPr>
              <a:t>volucija</a:t>
            </a:r>
            <a:r>
              <a:rPr lang="hr-HR" sz="1400" dirty="0">
                <a:solidFill>
                  <a:schemeClr val="accent1"/>
                </a:solidFill>
              </a:rPr>
              <a:t> se vrlo često upotrebljava kako bi se označila neka promjena. A promijeniti se može mnogo toga, planine nastaju, jezera se zatrpavaju, ljudi se debljaju i mršave, društvo se mijenjalo kroz </a:t>
            </a:r>
            <a:r>
              <a:rPr lang="hr-HR" sz="1400" dirty="0" smtClean="0">
                <a:solidFill>
                  <a:schemeClr val="accent1"/>
                </a:solidFill>
              </a:rPr>
              <a:t>povijest.Evolucija </a:t>
            </a:r>
            <a:r>
              <a:rPr lang="hr-HR" sz="1400" dirty="0">
                <a:solidFill>
                  <a:schemeClr val="accent1"/>
                </a:solidFill>
              </a:rPr>
              <a:t>u biološkom smislu ne podrazumijeva bilo kakvu promjenu nečega, već promjenu na genetskoj razini</a:t>
            </a:r>
            <a:r>
              <a:rPr lang="hr-HR" sz="1400" b="1" dirty="0">
                <a:solidFill>
                  <a:schemeClr val="accent1"/>
                </a:solidFill>
              </a:rPr>
              <a:t> </a:t>
            </a:r>
            <a:r>
              <a:rPr lang="hr-HR" sz="1400" b="1" dirty="0" smtClean="0">
                <a:solidFill>
                  <a:schemeClr val="accent1"/>
                </a:solidFill>
              </a:rPr>
              <a:t>u </a:t>
            </a:r>
            <a:r>
              <a:rPr lang="hr-HR" sz="1400" b="1" dirty="0">
                <a:solidFill>
                  <a:schemeClr val="accent1"/>
                </a:solidFill>
              </a:rPr>
              <a:t>molekuli </a:t>
            </a:r>
            <a:r>
              <a:rPr lang="hr-HR" sz="1400" b="1" u="sng" dirty="0">
                <a:solidFill>
                  <a:schemeClr val="accent1"/>
                </a:solidFill>
                <a:hlinkClick r:id="rId2" tooltip="DNA"/>
              </a:rPr>
              <a:t>DNA</a:t>
            </a:r>
            <a:r>
              <a:rPr lang="hr-HR" sz="1400" b="1" dirty="0">
                <a:solidFill>
                  <a:schemeClr val="accent1"/>
                </a:solidFill>
              </a:rPr>
              <a:t>, u </a:t>
            </a:r>
            <a:r>
              <a:rPr lang="hr-HR" sz="1400" b="1" u="sng" dirty="0" smtClean="0">
                <a:solidFill>
                  <a:schemeClr val="accent1"/>
                </a:solidFill>
                <a:hlinkClick r:id="rId3" tooltip="Geni"/>
              </a:rPr>
              <a:t>genima</a:t>
            </a:r>
            <a:r>
              <a:rPr lang="hr-HR" sz="1400" dirty="0" smtClean="0">
                <a:solidFill>
                  <a:schemeClr val="accent1"/>
                </a:solidFill>
              </a:rPr>
              <a:t>,promjenu </a:t>
            </a:r>
            <a:r>
              <a:rPr lang="hr-HR" sz="1400" dirty="0">
                <a:solidFill>
                  <a:schemeClr val="accent1"/>
                </a:solidFill>
              </a:rPr>
              <a:t>koja se može naslijediti na potomke</a:t>
            </a:r>
            <a:r>
              <a:rPr lang="hr-HR" sz="1400" dirty="0" smtClean="0">
                <a:solidFill>
                  <a:schemeClr val="accent1"/>
                </a:solidFill>
              </a:rPr>
              <a:t>.</a:t>
            </a:r>
            <a:r>
              <a:rPr lang="hr-HR" sz="1400" b="1" u="sng" dirty="0">
                <a:solidFill>
                  <a:schemeClr val="accent1"/>
                </a:solidFill>
                <a:hlinkClick r:id="rId4" tooltip="Kromosomi"/>
              </a:rPr>
              <a:t> Kromosomi</a:t>
            </a:r>
            <a:r>
              <a:rPr lang="hr-HR" sz="1400" dirty="0">
                <a:solidFill>
                  <a:schemeClr val="accent1"/>
                </a:solidFill>
                <a:hlinkClick r:id="rId4" tooltip="Kromosomi"/>
              </a:rPr>
              <a:t> </a:t>
            </a:r>
            <a:r>
              <a:rPr lang="hr-HR" sz="1400" dirty="0">
                <a:solidFill>
                  <a:schemeClr val="accent1"/>
                </a:solidFill>
              </a:rPr>
              <a:t>se nalaze u jezgri svake stanice i izgrađeni su od molekule </a:t>
            </a:r>
            <a:r>
              <a:rPr lang="hr-HR" sz="1400" b="1" u="sng" dirty="0">
                <a:solidFill>
                  <a:schemeClr val="accent1"/>
                </a:solidFill>
                <a:hlinkClick r:id="rId2" tooltip="DNA"/>
              </a:rPr>
              <a:t>DNA</a:t>
            </a:r>
            <a:r>
              <a:rPr lang="hr-HR" sz="1400" dirty="0">
                <a:solidFill>
                  <a:schemeClr val="accent1"/>
                </a:solidFill>
              </a:rPr>
              <a:t>. Molekula DNA sadrži gene koji su odgovorni za naš izgled i koji kontroliraju važne procese u </a:t>
            </a:r>
            <a:r>
              <a:rPr lang="hr-HR" sz="1400" dirty="0" smtClean="0">
                <a:solidFill>
                  <a:schemeClr val="accent1"/>
                </a:solidFill>
              </a:rPr>
              <a:t>tijelu.</a:t>
            </a:r>
            <a:r>
              <a:rPr lang="hr-HR" sz="1400" b="1" dirty="0">
                <a:solidFill>
                  <a:schemeClr val="accent1"/>
                </a:solidFill>
              </a:rPr>
              <a:t> Geni</a:t>
            </a:r>
            <a:r>
              <a:rPr lang="hr-HR" sz="1400" dirty="0">
                <a:solidFill>
                  <a:schemeClr val="accent1"/>
                </a:solidFill>
              </a:rPr>
              <a:t> su dijelovi molekule DNA koji su odgovorni za naš fizički izgled, oni određuju imamo li mali ili veliki nos, plavu ili smeđu boju očiju.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4048224"/>
            <a:ext cx="5981700" cy="272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2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50520"/>
            <a:ext cx="8805797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Kemijska evolucija</a:t>
            </a:r>
            <a:endParaRPr lang="hr-HR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170" y="1966586"/>
            <a:ext cx="62755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 smtClean="0"/>
              <a:t>kemijskom evolucijom su nakon nastanka svemira i formiranja planeta Zemlje nastale prve molekule koje su bile preduvjet za nastanak živih organizama, odnosno za daljnju </a:t>
            </a:r>
            <a:r>
              <a:rPr lang="hr-HR" sz="1600" b="1" dirty="0" smtClean="0">
                <a:hlinkClick r:id="rId2"/>
              </a:rPr>
              <a:t>biološku evoluciju</a:t>
            </a:r>
            <a:r>
              <a:rPr lang="hr-HR" sz="1600" dirty="0" smtClean="0"/>
              <a:t>.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 smtClean="0"/>
              <a:t>Tijekom više milijuna godina Zemljina površina se postupno hladila,počele su se stvarati čvrste stijene,zadržale su vodu iz kiša u tekućem obliku tako su nastali prvi praoceani.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 smtClean="0"/>
              <a:t>U praatmosferi su se nalazili atom ugljika,vodika i dušika,te su nastali novi kemijski spojevi i nove kemijske reakcije.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 smtClean="0"/>
              <a:t>Bjelančevine i nukleinske kiseline su organski spojevi potrebni za razvoj života.</a:t>
            </a:r>
          </a:p>
          <a:p>
            <a:r>
              <a:rPr lang="hr-HR" sz="1600" dirty="0" smtClean="0"/>
              <a:t>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860176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11" y="200416"/>
            <a:ext cx="886842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hr-HR" sz="7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Biološka evolucija</a:t>
            </a:r>
            <a:endParaRPr lang="hr-HR" sz="7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833" y="1653436"/>
            <a:ext cx="9056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dirty="0"/>
              <a:t> Procesom evolucije nastala su sva živa bića koja nas danas okružuju. Tijekom duge prošlosti Zemlje, određene jedinke posjedovale su </a:t>
            </a:r>
            <a:r>
              <a:rPr lang="hr-HR" dirty="0" smtClean="0"/>
              <a:t>osobine zapisane </a:t>
            </a:r>
            <a:r>
              <a:rPr lang="hr-HR" dirty="0"/>
              <a:t>u </a:t>
            </a:r>
            <a:r>
              <a:rPr lang="hr-HR" b="1" dirty="0" smtClean="0"/>
              <a:t>genima.</a:t>
            </a:r>
            <a:endParaRPr lang="hr-HR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r-HR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dirty="0" smtClean="0"/>
              <a:t> Biološka evolucija je postupni razvoj živih bića od jednostavnijih do složenijih.</a:t>
            </a:r>
          </a:p>
          <a:p>
            <a:endParaRPr lang="hr-HR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r-HR" dirty="0" smtClean="0"/>
              <a:t>Kapljičaste nakupine bjelančevina i nukleinskih kiselina zovemo predstanični oblik.</a:t>
            </a:r>
          </a:p>
          <a:p>
            <a:r>
              <a:rPr lang="hr-HR" dirty="0" smtClean="0"/>
              <a:t>   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r-HR" dirty="0" smtClean="0"/>
              <a:t>Nukleinska kiselina zbog svojih kopija predstaničnome obliku omogućila razmnožavanje uz prijenos nasljedne tvari.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hr-HR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r-HR" dirty="0" smtClean="0"/>
              <a:t>Organizmi se dijele na jednostanične i mnogostanične.Svi ti organizmi imaju u svojim stanicama nukleinske kiseline.</a:t>
            </a:r>
          </a:p>
          <a:p>
            <a:r>
              <a:rPr lang="hr-H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2761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330200"/>
            <a:ext cx="54229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 smtClean="0"/>
              <a:t>         </a:t>
            </a:r>
            <a:r>
              <a:rPr lang="hr-HR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Stanley Miller</a:t>
            </a:r>
            <a:endParaRPr lang="hr-HR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1625600"/>
            <a:ext cx="741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</a:t>
            </a:r>
            <a:r>
              <a:rPr lang="hr-HR" dirty="0" smtClean="0"/>
              <a:t>io </a:t>
            </a:r>
            <a:r>
              <a:rPr lang="hr-HR" dirty="0"/>
              <a:t>je </a:t>
            </a:r>
            <a:r>
              <a:rPr lang="hr-HR" dirty="0" smtClean="0"/>
              <a:t>Američki </a:t>
            </a:r>
            <a:r>
              <a:rPr lang="hr-HR" dirty="0"/>
              <a:t>kemičar, poznat po svom istraživanju </a:t>
            </a:r>
            <a:r>
              <a:rPr lang="hr-HR" dirty="0">
                <a:hlinkClick r:id="rId4" tooltip="Abiogeneza"/>
              </a:rPr>
              <a:t>podrijetla života</a:t>
            </a:r>
            <a:r>
              <a:rPr lang="hr-HR" dirty="0"/>
              <a:t>. Posebno je poznat </a:t>
            </a:r>
            <a:r>
              <a:rPr lang="hr-HR" dirty="0">
                <a:hlinkClick r:id="rId5" tooltip="Miller-Ureyev eksperiment"/>
              </a:rPr>
              <a:t>Miller-Ureyev eksperiment</a:t>
            </a:r>
            <a:r>
              <a:rPr lang="hr-HR" dirty="0"/>
              <a:t> kojim je dokazao da je moguć nastanak organskih molekula iz jednostavnih anorganskih spojeva djelovanjem jednostavnih fizikalnih pojava kao </a:t>
            </a:r>
            <a:r>
              <a:rPr lang="hr-HR" dirty="0">
                <a:hlinkClick r:id="rId6" tooltip="Toplina"/>
              </a:rPr>
              <a:t>topline</a:t>
            </a:r>
            <a:r>
              <a:rPr lang="hr-HR" dirty="0"/>
              <a:t> i </a:t>
            </a:r>
            <a:r>
              <a:rPr lang="hr-HR" dirty="0">
                <a:hlinkClick r:id="rId7" tooltip="Električna struja"/>
              </a:rPr>
              <a:t>električne struje</a:t>
            </a:r>
            <a:r>
              <a:rPr lang="hr-HR" dirty="0"/>
              <a:t>. Pokusom je pokušao simulirati prilike za koje se smatralo da su postojale na Zemlji u prvim fazama nastanka.</a:t>
            </a:r>
          </a:p>
        </p:txBody>
      </p:sp>
      <p:pic>
        <p:nvPicPr>
          <p:cNvPr id="4" name="Miller Experiment 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79650" y="3656925"/>
            <a:ext cx="6038850" cy="2755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16101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1200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4" y="100208"/>
            <a:ext cx="6413327" cy="433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41742" y="4647156"/>
            <a:ext cx="66137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FF00"/>
                </a:solidFill>
              </a:rPr>
              <a:t>Pokus Stanley Millera 1954.Pokusom je oponašao kemijsku evoluciju.Jednostavni spojevi u praatmosferi su bili: vodik,vodena para,metan i amonijak,djelovanjem električne energije dobio je organske spojeve.</a:t>
            </a:r>
            <a:endParaRPr lang="hr-H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345</TotalTime>
  <Words>202</Words>
  <Application>Microsoft Office PowerPoint</Application>
  <PresentationFormat>Prilagođeno</PresentationFormat>
  <Paragraphs>41</Paragraphs>
  <Slides>13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Ion</vt:lpstr>
      <vt:lpstr>     Pojava života na  Zemlji  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                  Sunčev sustav 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Pojava života na Zemlji</dc:title>
  <dc:creator>David</dc:creator>
  <cp:lastModifiedBy>Ena</cp:lastModifiedBy>
  <cp:revision>30</cp:revision>
  <dcterms:created xsi:type="dcterms:W3CDTF">2014-10-12T11:04:28Z</dcterms:created>
  <dcterms:modified xsi:type="dcterms:W3CDTF">2015-02-24T18:53:36Z</dcterms:modified>
</cp:coreProperties>
</file>